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66" r:id="rId4"/>
    <p:sldId id="258" r:id="rId5"/>
    <p:sldId id="270" r:id="rId6"/>
    <p:sldId id="269" r:id="rId7"/>
    <p:sldId id="268" r:id="rId8"/>
    <p:sldId id="273" r:id="rId9"/>
    <p:sldId id="272" r:id="rId10"/>
    <p:sldId id="271" r:id="rId11"/>
    <p:sldId id="274" r:id="rId12"/>
    <p:sldId id="275" r:id="rId13"/>
    <p:sldId id="277" r:id="rId14"/>
    <p:sldId id="279" r:id="rId15"/>
    <p:sldId id="278" r:id="rId16"/>
    <p:sldId id="280" r:id="rId17"/>
    <p:sldId id="263" r:id="rId18"/>
  </p:sldIdLst>
  <p:sldSz cx="18288000" cy="10287000"/>
  <p:notesSz cx="6858000" cy="9144000"/>
  <p:embeddedFontLst>
    <p:embeddedFont>
      <p:font typeface="Exo 2 Medium Bold" panose="020B0604020202020204" charset="-52"/>
      <p:regular r:id="rId20"/>
    </p:embeddedFont>
    <p:embeddedFont>
      <p:font typeface="Cambria Math" panose="02040503050406030204" pitchFamily="18" charset="0"/>
      <p:regular r:id="rId21"/>
    </p:embeddedFont>
    <p:embeddedFont>
      <p:font typeface="Exo 2 Medium" panose="020B0604020202020204" charset="-5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01.11.2021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122382"/>
            <a:ext cx="16230600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ru-RU" sz="9500" u="none" dirty="0">
                <a:solidFill>
                  <a:srgbClr val="FF4647"/>
                </a:solidFill>
                <a:latin typeface="Exo 2 Medium Bold"/>
              </a:rPr>
              <a:t>Один сапфир и два топаза</a:t>
            </a:r>
            <a:endParaRPr lang="en-US" sz="95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5730" y="8371205"/>
            <a:ext cx="30365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383838"/>
                </a:solidFill>
                <a:latin typeface="Open Sans"/>
              </a:rPr>
              <a:t>olmath.ru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Когда скворцы сели по одному на дерево, одному скворцу дерева не хватило, а когда на каждое дерево село два скворца, одно дерево осталось свободным. Сколько было скворцов и деревьев?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FFE72F-5FF4-4103-9774-5D5C858E586A}"/>
              </a:ext>
            </a:extLst>
          </p:cNvPr>
          <p:cNvSpPr txBox="1"/>
          <p:nvPr/>
        </p:nvSpPr>
        <p:spPr>
          <a:xfrm>
            <a:off x="1028700" y="4610100"/>
            <a:ext cx="7962900" cy="433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Когда на каждое дерево село два скворца, одно дерево осталось свободным, значит деревьев больше одного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2 дерева, то скворцов было 2 – не подходит по первому условию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3 дерева, то скворцов было 4 – подходит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4 дерева, то скворцов было 6 – не подходит по первому условию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5 деревьев, то скворцов было 8 – не подходит по первому условию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646B67FC-3B34-4B7B-9303-F73178079F7D}"/>
                  </a:ext>
                </a:extLst>
              </p:cNvPr>
              <p:cNvSpPr txBox="1"/>
              <p:nvPr/>
            </p:nvSpPr>
            <p:spPr>
              <a:xfrm>
                <a:off x="11125200" y="1333500"/>
                <a:ext cx="7962900" cy="71176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С=Д+1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2Д=С+1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С=Д+1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2Д=Д+1+1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С=Д+1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2Д=Д+2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С=Д+1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Д=2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0" i="1" spc="240" dirty="0">
                  <a:solidFill>
                    <a:srgbClr val="383838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ts val="3120"/>
                  </a:lnSpc>
                </a:pPr>
                <a:endParaRPr lang="ru-RU" sz="2400" i="1" spc="240" dirty="0">
                  <a:solidFill>
                    <a:srgbClr val="383838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ts val="3120"/>
                  </a:lnSpc>
                </a:pPr>
                <a:endParaRPr lang="ru-RU" sz="2400" i="1" spc="240" dirty="0">
                  <a:solidFill>
                    <a:srgbClr val="383838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Д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С=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ru-RU" sz="2400" i="1" spc="24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Д=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646B67FC-3B34-4B7B-9303-F73178079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1333500"/>
                <a:ext cx="7962900" cy="7117654"/>
              </a:xfrm>
              <a:prstGeom prst="rect">
                <a:avLst/>
              </a:prstGeom>
              <a:blipFill>
                <a:blip r:embed="rId4"/>
                <a:stretch>
                  <a:fillRect l="-19449" t="-31105" b="-281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51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393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Митя и Витя взвесили свои портфели. Весы показали 3кг и 2кг. Когда они положили на весы оба портфеля, весы показали 6кг.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Разве три плюс два равно 6? – Воскликнул Митя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весов сдвинута шкала – отметил Витя. Они все время показывают вес, который отличается от истинного на одно и то же число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Сколько на самом деле весят портфели?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71776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393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Митя и Витя взвесили свои портфели. Весы показали 3кг и 2кг. Когда они положили на весы оба портфеля, весы показали 6кг.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Разве три плюс два равно 6? – Воскликнул Митя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весов сдвинута шкала – отметил Витя. Они все время показывают вес, который отличается от истинного на одно и то же число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Сколько на самом деле весят портфели?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FFE72F-5FF4-4103-9774-5D5C858E586A}"/>
              </a:ext>
            </a:extLst>
          </p:cNvPr>
          <p:cNvSpPr txBox="1"/>
          <p:nvPr/>
        </p:nvSpPr>
        <p:spPr>
          <a:xfrm>
            <a:off x="1051891" y="7124700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Может ли быть такое, что у одного из портфелей вес занижен, а у другого завышен?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Может ли быть такое, что у каждого портфеля вес на самом деле меньше?</a:t>
            </a:r>
          </a:p>
        </p:txBody>
      </p:sp>
    </p:spTree>
    <p:extLst>
      <p:ext uri="{BB962C8B-B14F-4D97-AF65-F5344CB8AC3E}">
        <p14:creationId xmlns:p14="http://schemas.microsoft.com/office/powerpoint/2010/main" val="293949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393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Митя и Витя взвесили свои портфели. Весы показали 3кг и 2кг. Когда они положили на весы оба портфеля, весы показали 6кг.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Разве три плюс два равно 6? – Воскликнул Митя</a:t>
            </a:r>
          </a:p>
          <a:p>
            <a:pPr marL="342900" indent="-342900">
              <a:lnSpc>
                <a:spcPts val="3120"/>
              </a:lnSpc>
              <a:buFontTx/>
              <a:buChar char="-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весов сдвинута шкала – отметил Витя. Они все время показывают вес, который отличается от истинного на одно и то же число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Сколько на самом деле весят портфели?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4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FFE72F-5FF4-4103-9774-5D5C858E586A}"/>
              </a:ext>
            </a:extLst>
          </p:cNvPr>
          <p:cNvSpPr txBox="1"/>
          <p:nvPr/>
        </p:nvSpPr>
        <p:spPr>
          <a:xfrm>
            <a:off x="1051891" y="7124700"/>
            <a:ext cx="7962900" cy="155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каждого из портфелей вес на самом деле больше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Тогда у суммы портфелей вес тоже на самом деле больше</a:t>
            </a:r>
          </a:p>
        </p:txBody>
      </p:sp>
    </p:spTree>
    <p:extLst>
      <p:ext uri="{BB962C8B-B14F-4D97-AF65-F5344CB8AC3E}">
        <p14:creationId xmlns:p14="http://schemas.microsoft.com/office/powerpoint/2010/main" val="370356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Демид сказал Владу: «Дай мне две сливы, тогда у нас будет слив поровну!». Влад ответил: «Нет, лучше ты дай мне две сливы, тогда у меня их будет в два раза больше, чем у тебя!». Сколько слив было у каждого?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053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65030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Демид сказал Владу: «Дай мне две сливы, тогда у нас будет слив поровну!». Влад ответил: «Нет, лучше ты дай мне две сливы, тогда у меня их будет в два раза больше, чем у тебя!». Сколько слив было у каждого?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053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E97E2B5-9FA0-488A-A62E-DE6E975903B0}"/>
              </a:ext>
            </a:extLst>
          </p:cNvPr>
          <p:cNvSpPr txBox="1"/>
          <p:nvPr/>
        </p:nvSpPr>
        <p:spPr>
          <a:xfrm>
            <a:off x="1028700" y="4914900"/>
            <a:ext cx="7962900" cy="1154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Демида слив меньше, чем у Влада. На сколько?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Демида хотя бы 3 сливы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6822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Демид сказал Владу: «Дай мне две сливы, тогда у нас будет слив поровну!». Влад ответил: «Нет, лучше ты дай мне две сливы, тогда у меня их будет в два раза больше, чем у тебя!». Сколько слив было у каждого?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05300" cy="65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5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E97E2B5-9FA0-488A-A62E-DE6E975903B0}"/>
              </a:ext>
            </a:extLst>
          </p:cNvPr>
          <p:cNvSpPr txBox="1"/>
          <p:nvPr/>
        </p:nvSpPr>
        <p:spPr>
          <a:xfrm>
            <a:off x="1028700" y="4914900"/>
            <a:ext cx="7962900" cy="274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У Демида слив на 4 меньше, чем у Влада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3 сливы, то у Влада 7 слив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4 сливы, то у Влада 8 слив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5 слив, то у Влада 9 слив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6 слив, то у Влада 10 слив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8 слив, то у Влада 12 слив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у Демида 10 слив, то у Влада 14 слив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95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81371"/>
            <a:ext cx="16230600" cy="124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64"/>
              </a:lnSpc>
              <a:spcBef>
                <a:spcPct val="0"/>
              </a:spcBef>
            </a:pPr>
            <a:r>
              <a:rPr lang="en-US" sz="13500" u="none">
                <a:solidFill>
                  <a:srgbClr val="FF4647"/>
                </a:solidFill>
                <a:latin typeface="Exo 2 Medium Bold"/>
              </a:rPr>
              <a:t>Остались вопросы?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28523"/>
            <a:ext cx="16230600" cy="5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2"/>
              </a:lnSpc>
            </a:pPr>
            <a:r>
              <a:rPr lang="en-US" sz="3600" spc="431">
                <a:solidFill>
                  <a:srgbClr val="383838"/>
                </a:solidFill>
                <a:latin typeface="Exo 2 Medium"/>
              </a:rPr>
              <a:t>Задавай сейчас/в комментариях/в беседе etc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647476">
            <a:off x="-1577340" y="202398"/>
            <a:ext cx="7315200" cy="16526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902389">
            <a:off x="13898880" y="7958221"/>
            <a:ext cx="7315200" cy="199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85725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Один сапфир и два топаза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Ценней, чем изумруд, в три раза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 семь сапфиров и топаз 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Его ценнее в восемь раз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Определить прошу я вас: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 ценнее иль топаз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</p:spTree>
    <p:extLst>
      <p:ext uri="{BB962C8B-B14F-4D97-AF65-F5344CB8AC3E}">
        <p14:creationId xmlns:p14="http://schemas.microsoft.com/office/powerpoint/2010/main" val="412114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6667500" cy="2347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Один сапфир и два топаза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Ценней, чем изумруд, в три раза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 семь сапфиров и топаз 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Его ценнее в восемь раз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Определить прошу я вас: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 ценнее иль топаз?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162C310-ED9D-4D86-AC3B-681DB611EA9A}"/>
              </a:ext>
            </a:extLst>
          </p:cNvPr>
          <p:cNvSpPr txBox="1"/>
          <p:nvPr/>
        </p:nvSpPr>
        <p:spPr>
          <a:xfrm>
            <a:off x="1028700" y="5884842"/>
            <a:ext cx="7772400" cy="2347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 сапфир и 2 топаза – 3 изумруда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7 сапфиров и 1 топаз – 8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14 сапфиров и 2 топаза – 16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13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сапфиров – 13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 стоит как изумруд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Тогда топаз тоже стоит как изумруд</a:t>
            </a:r>
          </a:p>
        </p:txBody>
      </p:sp>
    </p:spTree>
    <p:extLst>
      <p:ext uri="{BB962C8B-B14F-4D97-AF65-F5344CB8AC3E}">
        <p14:creationId xmlns:p14="http://schemas.microsoft.com/office/powerpoint/2010/main" val="6741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9999"/>
          </a:blip>
          <a:srcRect t="44968" r="326" b="1540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6667500" cy="2347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Один сапфир и два топаза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Ценней, чем изумруд, в три раза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А семь сапфиров и топаз 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Его ценнее в восемь раз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Определить прошу я вас: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 ценнее иль топаз?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75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>
                <a:solidFill>
                  <a:srgbClr val="FF4647"/>
                </a:solidFill>
                <a:latin typeface="Exo 2 Medium Bold"/>
              </a:rPr>
              <a:t>Задача 1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162C310-ED9D-4D86-AC3B-681DB611EA9A}"/>
              </a:ext>
            </a:extLst>
          </p:cNvPr>
          <p:cNvSpPr txBox="1"/>
          <p:nvPr/>
        </p:nvSpPr>
        <p:spPr>
          <a:xfrm>
            <a:off x="1028700" y="5884842"/>
            <a:ext cx="7772400" cy="2347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сапфир и 2 топаза – 3 изумруда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7 сапфиров и 1 топаз – 8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14 сапфиров и 2 топаза – 16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13 сапфиров – 13 изумрудов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Сапфир стоит как изумруд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Тогда топаз тоже стоит как изумруд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E0BE1D5-764E-4B73-B059-356A873F6D73}"/>
                  </a:ext>
                </a:extLst>
              </p:cNvPr>
              <p:cNvSpPr txBox="1"/>
              <p:nvPr/>
            </p:nvSpPr>
            <p:spPr>
              <a:xfrm>
                <a:off x="10425187" y="1241424"/>
                <a:ext cx="7772400" cy="79127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С+2Т=3И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7С+1Т=8И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7С+14Т=21И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7С+1Т=8И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b="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13Т=13И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7С+1Т=8И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b="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b="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1Т=1И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7С+1Т=8И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1Т=1И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7С+1И=8И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Т=1И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7С=7И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pc="240" smtClean="0">
                              <a:solidFill>
                                <a:srgbClr val="38383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1Т=1И</m:t>
                              </m:r>
                            </m:e>
                            <m:e>
                              <m:r>
                                <a:rPr lang="ru-RU" sz="2400" b="0" i="1" spc="240" smtClean="0">
                                  <a:solidFill>
                                    <a:srgbClr val="383838"/>
                                  </a:solidFill>
                                  <a:latin typeface="Cambria Math" panose="02040503050406030204" pitchFamily="18" charset="0"/>
                                </a:rPr>
                                <m:t>1С=1И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spc="240" dirty="0">
                  <a:solidFill>
                    <a:srgbClr val="383838"/>
                  </a:solidFill>
                  <a:latin typeface="Exo 2 Medium"/>
                </a:endParaRPr>
              </a:p>
              <a:p>
                <a:pPr>
                  <a:lnSpc>
                    <a:spcPts val="3120"/>
                  </a:lnSpc>
                </a:pPr>
                <a:endParaRPr lang="en-US" sz="2400" spc="240" dirty="0">
                  <a:solidFill>
                    <a:srgbClr val="383838"/>
                  </a:solidFill>
                  <a:latin typeface="Exo 2 Medium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E0BE1D5-764E-4B73-B059-356A873F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187" y="1241424"/>
                <a:ext cx="7772400" cy="7912744"/>
              </a:xfrm>
              <a:prstGeom prst="rect">
                <a:avLst/>
              </a:prstGeom>
              <a:blipFill>
                <a:blip r:embed="rId5"/>
                <a:stretch>
                  <a:fillRect l="-19922" t="-27966" b="-301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274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Таня пошла покупать ручки и карандаши. На все деньги, которые у неё были, она могла купить 6 ручек. На те же деньги она могла купить 12 карандашей. Но она решила на все деньги купить одинаковое количество ручек и карандашей. Сколько ручек и карандашей она купила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75094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274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Таня пошла покупать ручки и карандаши. На все деньги, которые у неё были, она могла купить 6 ручек. На те же деньги она могла купить 12 карандашей. Но она решила на все деньги купить одинаковое количество ручек и карандашей. Сколько ручек и карандашей она купила?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57C297D-4DBB-4B12-AF76-D50B6F8C99A1}"/>
              </a:ext>
            </a:extLst>
          </p:cNvPr>
          <p:cNvSpPr txBox="1"/>
          <p:nvPr/>
        </p:nvSpPr>
        <p:spPr>
          <a:xfrm>
            <a:off x="984305" y="5439906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6 ручек = 12 карандашей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3 ручки = 6 карандашей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ручка = 2 карандаша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 карандашей 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= 6 карандашей и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3 ручки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 карандашей = 4 карандаша и 4 ручки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141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274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Таня пошла покупать ручки и карандаши. На все деньги, которые у неё были, она могла купить 6 ручек. На те же деньги она могла купить 12 карандашей. Но она решила на все деньги купить одинаковое количество ручек и карандашей. Сколько ручек и карандашей она купила?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u="none" dirty="0">
                <a:solidFill>
                  <a:srgbClr val="FF4647"/>
                </a:solidFill>
                <a:latin typeface="Exo 2 Medium Bold"/>
              </a:rPr>
              <a:t>2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57C297D-4DBB-4B12-AF76-D50B6F8C99A1}"/>
              </a:ext>
            </a:extLst>
          </p:cNvPr>
          <p:cNvSpPr txBox="1"/>
          <p:nvPr/>
        </p:nvSpPr>
        <p:spPr>
          <a:xfrm>
            <a:off x="984305" y="5439906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6 ручек = 12 карандашей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3 ручки = 6 карандашей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 ручка = 2 карандаша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 карандашей = 6 карандашей и 3 ручки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 карандашей = 4 карандаша и 4 ручки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2BD3400-AE34-447F-8FA9-59B5079CD1CD}"/>
              </a:ext>
            </a:extLst>
          </p:cNvPr>
          <p:cNvSpPr txBox="1"/>
          <p:nvPr/>
        </p:nvSpPr>
        <p:spPr>
          <a:xfrm>
            <a:off x="10425187" y="1241424"/>
            <a:ext cx="77724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6Р = 12К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3Р = 6К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1Р = 2К</a:t>
            </a:r>
          </a:p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12К =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6К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+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6К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= </a:t>
            </a:r>
            <a:r>
              <a:rPr lang="ru-RU" sz="2400" spc="240" dirty="0" err="1" smtClean="0">
                <a:solidFill>
                  <a:srgbClr val="383838"/>
                </a:solidFill>
                <a:latin typeface="Exo 2 Medium"/>
              </a:rPr>
              <a:t>3Р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 </a:t>
            </a: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+ 6К = 4Р + 4К</a:t>
            </a:r>
          </a:p>
        </p:txBody>
      </p:sp>
    </p:spTree>
    <p:extLst>
      <p:ext uri="{BB962C8B-B14F-4D97-AF65-F5344CB8AC3E}">
        <p14:creationId xmlns:p14="http://schemas.microsoft.com/office/powerpoint/2010/main" val="395214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Когда скворцы сели по одному на дерево, одному скворцу дерева не хватило, а когда на каждое дерево село два скворца, одно дерево осталось свободным. Сколько было скворцов и деревьев</a:t>
            </a:r>
            <a:r>
              <a:rPr lang="ru-RU" sz="2400" spc="240" dirty="0" smtClean="0">
                <a:solidFill>
                  <a:srgbClr val="383838"/>
                </a:solidFill>
                <a:latin typeface="Exo 2 Medium"/>
              </a:rPr>
              <a:t>?</a:t>
            </a:r>
          </a:p>
          <a:p>
            <a:pPr>
              <a:lnSpc>
                <a:spcPts val="3120"/>
              </a:lnSpc>
            </a:pPr>
            <a:endParaRPr lang="ru-RU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266571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02432"/>
            <a:ext cx="7962900" cy="1949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Когда скворцы сели по одному на дерево, одному скворцу дерева не хватило, а когда на каждое дерево село два скворца, одно дерево осталось свободным. Сколько было скворцов и деревьев?</a:t>
            </a:r>
            <a:endParaRPr lang="en-US" sz="2400" spc="240" dirty="0">
              <a:solidFill>
                <a:srgbClr val="383838"/>
              </a:solidFill>
              <a:latin typeface="Exo 2 Mediu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001500" y="9143341"/>
            <a:ext cx="7315200" cy="1077329"/>
            <a:chOff x="0" y="0"/>
            <a:chExt cx="9753600" cy="143643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9753600" cy="1436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396771" y="292799"/>
              <a:ext cx="2618701" cy="85084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226515"/>
            <a:ext cx="4320540" cy="65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20"/>
              </a:lnSpc>
              <a:spcBef>
                <a:spcPct val="0"/>
              </a:spcBef>
            </a:pPr>
            <a:r>
              <a:rPr lang="en-US" sz="8000" u="none" dirty="0" err="1">
                <a:solidFill>
                  <a:srgbClr val="FF4647"/>
                </a:solidFill>
                <a:latin typeface="Exo 2 Medium Bold"/>
              </a:rPr>
              <a:t>Задача</a:t>
            </a:r>
            <a:r>
              <a:rPr lang="en-US" sz="8000" u="none" dirty="0">
                <a:solidFill>
                  <a:srgbClr val="FF4647"/>
                </a:solidFill>
                <a:latin typeface="Exo 2 Medium Bold"/>
              </a:rPr>
              <a:t> </a:t>
            </a:r>
            <a:r>
              <a:rPr lang="ru-RU" sz="8000" dirty="0">
                <a:solidFill>
                  <a:srgbClr val="FF4647"/>
                </a:solidFill>
                <a:latin typeface="Exo 2 Medium Bold"/>
              </a:rPr>
              <a:t>3</a:t>
            </a:r>
            <a:endParaRPr lang="en-US" sz="8000" u="none" dirty="0">
              <a:solidFill>
                <a:srgbClr val="FF4647"/>
              </a:solidFill>
              <a:latin typeface="Exo 2 Medium Bold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BFFE72F-5FF4-4103-9774-5D5C858E586A}"/>
              </a:ext>
            </a:extLst>
          </p:cNvPr>
          <p:cNvSpPr txBox="1"/>
          <p:nvPr/>
        </p:nvSpPr>
        <p:spPr>
          <a:xfrm>
            <a:off x="1028700" y="4610100"/>
            <a:ext cx="7962900" cy="433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Когда на каждое дерево село два скворца, одно дерево осталось свободным, значит деревьев больше одного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2 дерева, то скворцов было 2 – не подходит по первому условию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3 дерева, то скворцов было 4 – подходит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4 дерева, то скворцов было 6 – не подходит по первому условию</a:t>
            </a:r>
          </a:p>
          <a:p>
            <a:pPr marL="342900" indent="-342900">
              <a:lnSpc>
                <a:spcPts val="3120"/>
              </a:lnSpc>
              <a:buFont typeface="Arial" panose="020B0604020202020204" pitchFamily="34" charset="0"/>
              <a:buChar char="•"/>
            </a:pPr>
            <a:r>
              <a:rPr lang="ru-RU" sz="2400" spc="240" dirty="0">
                <a:solidFill>
                  <a:srgbClr val="383838"/>
                </a:solidFill>
                <a:latin typeface="Exo 2 Medium"/>
              </a:rPr>
              <a:t>Если было 5 деревьев, то скворцов было 8 – не подходит по первому условию</a:t>
            </a:r>
          </a:p>
        </p:txBody>
      </p:sp>
    </p:spTree>
    <p:extLst>
      <p:ext uri="{BB962C8B-B14F-4D97-AF65-F5344CB8AC3E}">
        <p14:creationId xmlns:p14="http://schemas.microsoft.com/office/powerpoint/2010/main" val="405839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1205</Words>
  <Application>Microsoft Office PowerPoint</Application>
  <PresentationFormat>Произвольный</PresentationFormat>
  <Paragraphs>144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Exo 2 Medium Bold</vt:lpstr>
      <vt:lpstr>Arial</vt:lpstr>
      <vt:lpstr>Cambria Math</vt:lpstr>
      <vt:lpstr>Exo 2 Medium</vt:lpstr>
      <vt:lpstr>Calibri</vt:lpstr>
      <vt:lpstr>Open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Шаблон для Олмата</dc:title>
  <dc:creator>Denis Sapozhnikov</dc:creator>
  <cp:lastModifiedBy>Дарья</cp:lastModifiedBy>
  <cp:revision>8</cp:revision>
  <dcterms:created xsi:type="dcterms:W3CDTF">2006-08-16T00:00:00Z</dcterms:created>
  <dcterms:modified xsi:type="dcterms:W3CDTF">2021-11-02T17:03:27Z</dcterms:modified>
  <dc:identifier>DAD6Q3u_Waw</dc:identifier>
</cp:coreProperties>
</file>